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C00"/>
    <a:srgbClr val="ED6300"/>
    <a:srgbClr val="A61300"/>
    <a:srgbClr val="CD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8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predator</a:t>
            </a:r>
            <a:endParaRPr lang="it-IT" sz="88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 err="1">
                <a:solidFill>
                  <a:srgbClr val="C00000"/>
                </a:solidFill>
                <a:latin typeface="Chiller" panose="04020404031007020602" pitchFamily="82" charset="0"/>
              </a:rPr>
              <a:t>F</a:t>
            </a:r>
            <a:r>
              <a:rPr lang="it-IT" sz="3200" dirty="0" err="1" smtClean="0">
                <a:solidFill>
                  <a:srgbClr val="C00000"/>
                </a:solidFill>
                <a:latin typeface="Chiller" panose="04020404031007020602" pitchFamily="82" charset="0"/>
              </a:rPr>
              <a:t>aster</a:t>
            </a:r>
            <a:r>
              <a:rPr lang="it-IT" sz="3200" dirty="0">
                <a:solidFill>
                  <a:srgbClr val="C00000"/>
                </a:solidFill>
                <a:latin typeface="Chiller" panose="04020404031007020602" pitchFamily="82" charset="0"/>
              </a:rPr>
              <a:t>, more aggressive</a:t>
            </a:r>
          </a:p>
        </p:txBody>
      </p:sp>
      <p:sp>
        <p:nvSpPr>
          <p:cNvPr id="4" name="AutoShape 2" descr="Sfondi : viso, animali, monocromo, opera d'arte, Leone, natura, Africa,  grandi gatti, barba, capo, ruggito, oscurità, 2560x1600 px, sfondo del  computer, bianco e nero, fotografia in bianco e nero, avvicinamento, gatto  c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9" y="1212104"/>
            <a:ext cx="5001491" cy="32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885" y="764373"/>
            <a:ext cx="11190316" cy="1293028"/>
          </a:xfrm>
        </p:spPr>
        <p:txBody>
          <a:bodyPr/>
          <a:lstStyle/>
          <a:p>
            <a:r>
              <a:rPr lang="it-IT" dirty="0" smtClean="0">
                <a:solidFill>
                  <a:srgbClr val="CD3300"/>
                </a:solidFill>
              </a:rPr>
              <a:t>Nuovo design e nuovo stile di guida</a:t>
            </a:r>
            <a:endParaRPr lang="it-IT" dirty="0">
              <a:solidFill>
                <a:srgbClr val="CD3300"/>
              </a:solidFill>
            </a:endParaRPr>
          </a:p>
        </p:txBody>
      </p:sp>
      <p:pic>
        <p:nvPicPr>
          <p:cNvPr id="4104" name="Picture 8" descr="Honda X-ADV | Moto Honda | Adventure | Off-road | Tou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24" y="4563688"/>
            <a:ext cx="3724666" cy="20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onda ADV 150 L'adventure scooter si fa picc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578"/>
            <a:ext cx="4449676" cy="451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162204" y="3090564"/>
            <a:ext cx="511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SEMI-HYBRID</a:t>
            </a:r>
            <a:endParaRPr lang="it-IT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Caratteristiche: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493080"/>
              </p:ext>
            </p:extLst>
          </p:nvPr>
        </p:nvGraphicFramePr>
        <p:xfrm>
          <a:off x="1698566" y="2489103"/>
          <a:ext cx="8345979" cy="3970020"/>
        </p:xfrm>
        <a:graphic>
          <a:graphicData uri="http://schemas.openxmlformats.org/drawingml/2006/table">
            <a:tbl>
              <a:tblPr/>
              <a:tblGrid>
                <a:gridCol w="3789171">
                  <a:extLst>
                    <a:ext uri="{9D8B030D-6E8A-4147-A177-3AD203B41FA5}">
                      <a16:colId xmlns:a16="http://schemas.microsoft.com/office/drawing/2014/main" val="2088690589"/>
                    </a:ext>
                  </a:extLst>
                </a:gridCol>
                <a:gridCol w="4556808">
                  <a:extLst>
                    <a:ext uri="{9D8B030D-6E8A-4147-A177-3AD203B41FA5}">
                      <a16:colId xmlns:a16="http://schemas.microsoft.com/office/drawing/2014/main" val="179559596"/>
                    </a:ext>
                  </a:extLst>
                </a:gridCol>
              </a:tblGrid>
              <a:tr h="364475"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555555"/>
                          </a:solidFill>
                          <a:effectLst/>
                        </a:rPr>
                        <a:t>Alesaggio x Corsa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solidFill>
                            <a:srgbClr val="DC182D"/>
                          </a:solidFill>
                          <a:effectLst/>
                        </a:rPr>
                        <a:t>77 x 80 mm</a:t>
                      </a: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51345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555555"/>
                          </a:solidFill>
                          <a:effectLst/>
                        </a:rPr>
                        <a:t>Alimentazione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solidFill>
                            <a:srgbClr val="DC182D"/>
                          </a:solidFill>
                          <a:effectLst/>
                        </a:rPr>
                        <a:t>Iniezione elettronica PGM-FI</a:t>
                      </a: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612723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555555"/>
                          </a:solidFill>
                          <a:effectLst/>
                        </a:rPr>
                        <a:t>Rapporto di compressione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solidFill>
                            <a:srgbClr val="DC182D"/>
                          </a:solidFill>
                          <a:effectLst/>
                        </a:rPr>
                        <a:t>10.7 : 1</a:t>
                      </a: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53409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555555"/>
                          </a:solidFill>
                          <a:effectLst/>
                        </a:rPr>
                        <a:t>Cilindrata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DC182D"/>
                          </a:solidFill>
                          <a:effectLst/>
                        </a:rPr>
                        <a:t>745 cc</a:t>
                      </a: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533143"/>
                  </a:ext>
                </a:extLst>
              </a:tr>
              <a:tr h="635014"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555555"/>
                          </a:solidFill>
                          <a:effectLst/>
                        </a:rPr>
                        <a:t>Propulsore Tipo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DC182D"/>
                          </a:solidFill>
                          <a:effectLst/>
                        </a:rPr>
                        <a:t>Bicilindrico parallelo, 8 valvole SOHC, raffreddato a liquido, Euro5</a:t>
                      </a: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21799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solidFill>
                            <a:srgbClr val="555555"/>
                          </a:solidFill>
                          <a:effectLst/>
                        </a:rPr>
                        <a:t>Potenza massima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dirty="0">
                          <a:solidFill>
                            <a:srgbClr val="DC182D"/>
                          </a:solidFill>
                          <a:effectLst/>
                        </a:rPr>
                        <a:t>58,6 CV (43,1 kW) @ 6.750 giri/min</a:t>
                      </a: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938704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555555"/>
                          </a:solidFill>
                          <a:effectLst/>
                        </a:rPr>
                        <a:t>Coppia massima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DC182D"/>
                          </a:solidFill>
                          <a:effectLst/>
                        </a:rPr>
                        <a:t>69 Nm @ 4.750 giri/</a:t>
                      </a:r>
                      <a:r>
                        <a:rPr lang="it-IT" dirty="0" err="1">
                          <a:solidFill>
                            <a:srgbClr val="DC182D"/>
                          </a:solidFill>
                          <a:effectLst/>
                        </a:rPr>
                        <a:t>min</a:t>
                      </a:r>
                      <a:endParaRPr lang="it-IT" dirty="0">
                        <a:solidFill>
                          <a:srgbClr val="DC182D"/>
                        </a:solidFill>
                        <a:effectLst/>
                      </a:endParaRP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493791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solidFill>
                            <a:srgbClr val="555555"/>
                          </a:solidFill>
                          <a:effectLst/>
                        </a:rPr>
                        <a:t>Avviamento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DC182D"/>
                          </a:solidFill>
                          <a:effectLst/>
                        </a:rPr>
                        <a:t>Elettrico</a:t>
                      </a: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584779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solidFill>
                            <a:srgbClr val="555555"/>
                          </a:solidFill>
                          <a:effectLst/>
                        </a:rPr>
                        <a:t>Emissioni CO2 (g/km)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DC182D"/>
                          </a:solidFill>
                          <a:effectLst/>
                        </a:rPr>
                        <a:t>85g</a:t>
                      </a: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818215"/>
                  </a:ext>
                </a:extLst>
              </a:tr>
              <a:tr h="364475"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555555"/>
                          </a:solidFill>
                          <a:effectLst/>
                        </a:rPr>
                        <a:t>Capacità totale olio</a:t>
                      </a:r>
                    </a:p>
                  </a:txBody>
                  <a:tcPr marL="98669" marR="279797" marT="47625" marB="47625">
                    <a:lnL>
                      <a:noFill/>
                    </a:lnL>
                    <a:lnR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solidFill>
                            <a:srgbClr val="DC182D"/>
                          </a:solidFill>
                          <a:effectLst/>
                        </a:rPr>
                        <a:t>4,0 litri</a:t>
                      </a:r>
                    </a:p>
                  </a:txBody>
                  <a:tcPr marL="279797" marR="246755" marT="47625" marB="47625">
                    <a:lnL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570107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681941" y="1862831"/>
            <a:ext cx="242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MOTORE</a:t>
            </a:r>
            <a:r>
              <a:rPr lang="it-IT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98566" y="2106717"/>
            <a:ext cx="1554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</a:rPr>
              <a:t>Semi-</a:t>
            </a:r>
            <a:r>
              <a:rPr lang="it-IT" sz="1200" dirty="0" err="1" smtClean="0">
                <a:solidFill>
                  <a:srgbClr val="C00000"/>
                </a:solidFill>
              </a:rPr>
              <a:t>Hybrid</a:t>
            </a:r>
            <a:endParaRPr lang="it-IT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73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</a:rPr>
              <a:t>Novita</a:t>
            </a:r>
            <a:r>
              <a:rPr lang="it-IT" dirty="0" smtClean="0">
                <a:solidFill>
                  <a:srgbClr val="C00000"/>
                </a:solidFill>
              </a:rPr>
              <a:t>: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DD4C00"/>
                </a:solidFill>
              </a:rPr>
              <a:t>Dopo vari studi fatti appositamente per realizzare la nuovissima predator abbiamo realizzato un nuovo design, un </a:t>
            </a:r>
            <a:r>
              <a:rPr lang="it-IT" dirty="0" err="1" smtClean="0">
                <a:solidFill>
                  <a:srgbClr val="DD4C00"/>
                </a:solidFill>
              </a:rPr>
              <a:t>aereodinamicità</a:t>
            </a:r>
            <a:r>
              <a:rPr lang="it-IT" dirty="0" smtClean="0">
                <a:solidFill>
                  <a:srgbClr val="DD4C00"/>
                </a:solidFill>
              </a:rPr>
              <a:t> che aumenta le prestazioni del motore 745 cc semi-</a:t>
            </a:r>
            <a:r>
              <a:rPr lang="it-IT" dirty="0" err="1" smtClean="0">
                <a:solidFill>
                  <a:srgbClr val="DD4C00"/>
                </a:solidFill>
              </a:rPr>
              <a:t>hybrid</a:t>
            </a:r>
            <a:r>
              <a:rPr lang="it-IT" dirty="0" smtClean="0">
                <a:solidFill>
                  <a:srgbClr val="DD4C00"/>
                </a:solidFill>
              </a:rPr>
              <a:t>.</a:t>
            </a:r>
          </a:p>
          <a:p>
            <a:endParaRPr lang="it-IT" dirty="0">
              <a:solidFill>
                <a:srgbClr val="DD4C00"/>
              </a:solidFill>
            </a:endParaRPr>
          </a:p>
          <a:p>
            <a:r>
              <a:rPr lang="it-IT" dirty="0" smtClean="0">
                <a:solidFill>
                  <a:srgbClr val="DD4C00"/>
                </a:solidFill>
              </a:rPr>
              <a:t>Nuovo motore parzialmente ibrido con tempi di ricarica brevissimi (ricarica totale in appena 30 minuti).</a:t>
            </a:r>
          </a:p>
          <a:p>
            <a:endParaRPr lang="it-IT" dirty="0">
              <a:solidFill>
                <a:srgbClr val="DD4C00"/>
              </a:solidFill>
            </a:endParaRPr>
          </a:p>
          <a:p>
            <a:r>
              <a:rPr lang="it-IT" dirty="0" smtClean="0">
                <a:solidFill>
                  <a:srgbClr val="DD4C00"/>
                </a:solidFill>
              </a:rPr>
              <a:t>Nuovi stili di guida che si possono impostare manualmente ad esempio: modalità sport, modalità </a:t>
            </a:r>
            <a:r>
              <a:rPr lang="it-IT" dirty="0" err="1" smtClean="0">
                <a:solidFill>
                  <a:srgbClr val="DD4C00"/>
                </a:solidFill>
              </a:rPr>
              <a:t>gravel</a:t>
            </a:r>
            <a:r>
              <a:rPr lang="it-IT" dirty="0" smtClean="0">
                <a:solidFill>
                  <a:srgbClr val="DD4C00"/>
                </a:solidFill>
              </a:rPr>
              <a:t> (per un esperienza fuori strada), personal mode che acquisisce il tuo stile di guida in città e imposta i parametri adatti a te.</a:t>
            </a:r>
            <a:endParaRPr lang="it-IT" dirty="0">
              <a:solidFill>
                <a:srgbClr val="DD4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7853" y="822958"/>
            <a:ext cx="8645238" cy="94765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Prezzo e modalità di pagamento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122" name="Picture 2" descr="Honda X-ADV 750 2021 come cambia il maxi scooter Honda - RED Li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857" y="2275451"/>
            <a:ext cx="2885151" cy="21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nda X-ADV 2021 la prova del maxi scooter enduro Honda - Pagina 5 di 8 -  RED L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4" y="4272368"/>
            <a:ext cx="2969365" cy="20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81891" y="2053244"/>
            <a:ext cx="722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A61300"/>
                </a:solidFill>
                <a:latin typeface="Goudy Stout" panose="0202090407030B020401" pitchFamily="18" charset="0"/>
              </a:rPr>
              <a:t>Il prezzo per la nuovissima predator è 12,999 euro</a:t>
            </a:r>
            <a:endParaRPr lang="it-IT" dirty="0">
              <a:solidFill>
                <a:srgbClr val="A61300"/>
              </a:solidFill>
              <a:latin typeface="Goudy Stout" panose="0202090407030B020401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2797" y="3160745"/>
            <a:ext cx="77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ED6300"/>
                </a:solidFill>
              </a:rPr>
              <a:t>Dal 10/05/2021 disponibile in tutte le concessionarie, con possibilità di pagare a rate o di richiedere un finanziamento </a:t>
            </a:r>
            <a:endParaRPr lang="it-IT" dirty="0">
              <a:solidFill>
                <a:srgbClr val="ED6300"/>
              </a:solidFill>
            </a:endParaRPr>
          </a:p>
        </p:txBody>
      </p:sp>
      <p:sp>
        <p:nvSpPr>
          <p:cNvPr id="7" name="AutoShape 10" descr="Honda X-ADV 2017: prima prova - Motoblog"/>
          <p:cNvSpPr>
            <a:spLocks noChangeAspect="1" noChangeArrowheads="1"/>
          </p:cNvSpPr>
          <p:nvPr/>
        </p:nvSpPr>
        <p:spPr bwMode="auto">
          <a:xfrm>
            <a:off x="155574" y="-144463"/>
            <a:ext cx="5264323" cy="52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2" descr="Honda X-ADV 2017: prima prova - Moto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61" y="4294940"/>
            <a:ext cx="3753196" cy="24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56</TotalTime>
  <Words>206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Algerian</vt:lpstr>
      <vt:lpstr>Arial</vt:lpstr>
      <vt:lpstr>Century Gothic</vt:lpstr>
      <vt:lpstr>Chiller</vt:lpstr>
      <vt:lpstr>Goudy Stout</vt:lpstr>
      <vt:lpstr>Scia di vapore</vt:lpstr>
      <vt:lpstr>predator</vt:lpstr>
      <vt:lpstr>Nuovo design e nuovo stile di guida</vt:lpstr>
      <vt:lpstr>Caratteristiche:</vt:lpstr>
      <vt:lpstr>Novita:</vt:lpstr>
      <vt:lpstr>Prezzo e modalità di pagamento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</dc:title>
  <dc:creator>alunnoaula25</dc:creator>
  <cp:lastModifiedBy>alunnoaula25</cp:lastModifiedBy>
  <cp:revision>7</cp:revision>
  <dcterms:created xsi:type="dcterms:W3CDTF">2021-05-05T14:42:23Z</dcterms:created>
  <dcterms:modified xsi:type="dcterms:W3CDTF">2021-05-18T15:06:44Z</dcterms:modified>
</cp:coreProperties>
</file>